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6858000" cy="9144000" type="letter"/>
  <p:notesSz cx="7315200" cy="9601200"/>
  <p:custDataLst>
    <p:tags r:id="rId3"/>
  </p:custDataLst>
  <p:defaultTextStyle>
    <a:defPPr>
      <a:defRPr lang="en-US"/>
    </a:defPPr>
    <a:lvl1pPr marL="0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4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1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5" algn="l" defTabSz="45712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AC1C"/>
    <a:srgbClr val="A65543"/>
    <a:srgbClr val="891517"/>
    <a:srgbClr val="184589"/>
    <a:srgbClr val="914135"/>
    <a:srgbClr val="FDF0E2"/>
    <a:srgbClr val="0D3060"/>
    <a:srgbClr val="003057"/>
    <a:srgbClr val="000062"/>
    <a:srgbClr val="0000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66" autoAdjust="0"/>
    <p:restoredTop sz="98299" autoAdjust="0"/>
  </p:normalViewPr>
  <p:slideViewPr>
    <p:cSldViewPr snapToGrid="0" snapToObjects="1">
      <p:cViewPr>
        <p:scale>
          <a:sx n="100" d="100"/>
          <a:sy n="100" d="100"/>
        </p:scale>
        <p:origin x="-1062" y="5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4414-8B7B-7B4A-BCDD-CA15C2F0C88D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7A672-3844-464B-8579-A25F15F7A78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58" y="3810"/>
            <a:ext cx="6852285" cy="9136380"/>
          </a:xfrm>
          <a:prstGeom prst="rect">
            <a:avLst/>
          </a:prstGeom>
          <a:effectLst/>
        </p:spPr>
      </p:pic>
      <p:sp>
        <p:nvSpPr>
          <p:cNvPr id="10" name="TextBox 9"/>
          <p:cNvSpPr txBox="1"/>
          <p:nvPr userDrawn="1"/>
        </p:nvSpPr>
        <p:spPr>
          <a:xfrm>
            <a:off x="2116939" y="2725963"/>
            <a:ext cx="76944" cy="314189"/>
          </a:xfrm>
          <a:prstGeom prst="rect">
            <a:avLst/>
          </a:prstGeom>
          <a:noFill/>
        </p:spPr>
        <p:txBody>
          <a:bodyPr wrap="none" lIns="38094" tIns="19047" rIns="38094" bIns="19047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effectLst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24414-8B7B-7B4A-BCDD-CA15C2F0C88D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25" tIns="45713" rIns="91425" bIns="4571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7A672-3844-464B-8579-A25F15F7A7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Placeholder 16"/>
          <p:cNvSpPr>
            <a:spLocks noGrp="1"/>
          </p:cNvSpPr>
          <p:nvPr>
            <p:ph type="title"/>
          </p:nvPr>
        </p:nvSpPr>
        <p:spPr>
          <a:xfrm>
            <a:off x="342636" y="366448"/>
            <a:ext cx="6172729" cy="1524000"/>
          </a:xfrm>
          <a:prstGeom prst="rect">
            <a:avLst/>
          </a:prstGeom>
        </p:spPr>
        <p:txBody>
          <a:bodyPr vert="horz" lIns="38094" tIns="19047" rIns="38094" bIns="1904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ctr" defTabSz="45712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5" indent="-342845" algn="l" defTabSz="457127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1" indent="-285704" algn="l" defTabSz="457127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7" indent="-228563" algn="l" defTabSz="457127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4" indent="-228563" algn="l" defTabSz="457127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71" indent="-228563" algn="l" defTabSz="457127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8" indent="-228563" algn="l" defTabSz="45712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5" indent="-228563" algn="l" defTabSz="45712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1" indent="-228563" algn="l" defTabSz="45712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8" indent="-228563" algn="l" defTabSz="45712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7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4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1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7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4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1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8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5" algn="l" defTabSz="4571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7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cid:image004.gif@01CD5F4D.59D1BAD0" TargetMode="External"/><Relationship Id="rId5" Type="http://schemas.openxmlformats.org/officeDocument/2006/relationships/image" Target="../media/image8.pdf"/><Relationship Id="rId10" Type="http://schemas.openxmlformats.org/officeDocument/2006/relationships/image" Target="../media/image6.png"/><Relationship Id="rId9" Type="http://schemas.openxmlformats.org/officeDocument/2006/relationships/hyperlink" Target="http://ucanr.org/sites/anrstaff/files/107734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7115" y="1087924"/>
            <a:ext cx="5444274" cy="1188552"/>
          </a:xfrm>
          <a:prstGeom prst="rect">
            <a:avLst/>
          </a:prstGeom>
          <a:noFill/>
        </p:spPr>
        <p:txBody>
          <a:bodyPr wrap="square" lIns="38094" tIns="19047" rIns="38094" bIns="19047" rtlCol="0">
            <a:noAutofit/>
          </a:bodyPr>
          <a:lstStyle/>
          <a:p>
            <a:pPr algn="ctr">
              <a:lnSpc>
                <a:spcPct val="114000"/>
              </a:lnSpc>
            </a:pPr>
            <a:r>
              <a:rPr lang="en-US" sz="1600" dirty="0" smtClean="0">
                <a:latin typeface="Lucida Grande"/>
              </a:rPr>
              <a:t>Learn home </a:t>
            </a:r>
            <a:r>
              <a:rPr lang="en-US" sz="1600" dirty="0" smtClean="0">
                <a:latin typeface="Lucida Grande"/>
              </a:rPr>
              <a:t>food preservation </a:t>
            </a:r>
            <a:r>
              <a:rPr lang="en-US" sz="1600" dirty="0" smtClean="0">
                <a:latin typeface="Lucida Grande"/>
              </a:rPr>
              <a:t>techniques presented by Master </a:t>
            </a:r>
            <a:r>
              <a:rPr lang="en-US" sz="1600" dirty="0">
                <a:latin typeface="Lucida Grande"/>
              </a:rPr>
              <a:t>Food </a:t>
            </a:r>
            <a:r>
              <a:rPr lang="en-US" sz="1600" dirty="0" smtClean="0">
                <a:latin typeface="Lucida Grande"/>
              </a:rPr>
              <a:t>Preservers in </a:t>
            </a:r>
            <a:r>
              <a:rPr lang="en-US" sz="1600" dirty="0" smtClean="0">
                <a:latin typeface="Lucida Grande"/>
              </a:rPr>
              <a:t/>
            </a:r>
            <a:br>
              <a:rPr lang="en-US" sz="1600" dirty="0" smtClean="0">
                <a:latin typeface="Lucida Grande"/>
              </a:rPr>
            </a:br>
            <a:r>
              <a:rPr lang="en-US" sz="1600" dirty="0" smtClean="0">
                <a:latin typeface="Lucida Grande"/>
              </a:rPr>
              <a:t>Amador and El </a:t>
            </a:r>
            <a:r>
              <a:rPr lang="en-US" sz="1600" dirty="0" smtClean="0">
                <a:latin typeface="Lucida Grande"/>
              </a:rPr>
              <a:t>Dorado </a:t>
            </a:r>
            <a:r>
              <a:rPr lang="en-US" sz="1600" dirty="0" smtClean="0">
                <a:latin typeface="Lucida Grande"/>
              </a:rPr>
              <a:t>counties! </a:t>
            </a:r>
            <a:endParaRPr lang="en-US" sz="1600" dirty="0" smtClean="0">
              <a:latin typeface="Lucida Grande"/>
            </a:endParaRPr>
          </a:p>
          <a:p>
            <a:pPr algn="ctr">
              <a:lnSpc>
                <a:spcPct val="150000"/>
              </a:lnSpc>
            </a:pPr>
            <a:r>
              <a:rPr lang="en-US" sz="1200" i="1" dirty="0" smtClean="0">
                <a:latin typeface="Lucida Grande"/>
              </a:rPr>
              <a:t>No reservations required. </a:t>
            </a:r>
            <a:endParaRPr lang="en-US" sz="1200" dirty="0" smtClean="0">
              <a:latin typeface="Lucida Grande"/>
            </a:endParaRPr>
          </a:p>
          <a:p>
            <a:r>
              <a:rPr lang="en-US" sz="1200" dirty="0">
                <a:latin typeface="Lucida Grande"/>
              </a:rPr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97115" y="2419351"/>
            <a:ext cx="5641797" cy="3181349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38094" tIns="19047" rIns="38094" bIns="19047" rtlCol="0">
            <a:noAutofit/>
          </a:bodyPr>
          <a:lstStyle/>
          <a:p>
            <a:pPr marL="1143000" indent="-1143000"/>
            <a:r>
              <a:rPr lang="en-US" sz="1200" b="1" dirty="0">
                <a:latin typeface="Lucida Grande"/>
              </a:rPr>
              <a:t>Jackson:</a:t>
            </a:r>
            <a:r>
              <a:rPr lang="en-US" sz="1200" dirty="0">
                <a:latin typeface="Lucida Grande"/>
              </a:rPr>
              <a:t>	</a:t>
            </a:r>
            <a:r>
              <a:rPr lang="en-US" sz="1200" b="1" dirty="0">
                <a:solidFill>
                  <a:srgbClr val="891517"/>
                </a:solidFill>
                <a:latin typeface="Lucida Grande"/>
              </a:rPr>
              <a:t>Jams &amp; </a:t>
            </a:r>
            <a:r>
              <a:rPr lang="en-US" sz="1200" b="1" dirty="0" smtClean="0">
                <a:solidFill>
                  <a:srgbClr val="891517"/>
                </a:solidFill>
                <a:latin typeface="Lucida Grande"/>
              </a:rPr>
              <a:t>Jellies</a:t>
            </a:r>
            <a:r>
              <a:rPr lang="en-US" sz="1200" dirty="0" smtClean="0">
                <a:latin typeface="Lucida Grande"/>
              </a:rPr>
              <a:t>, Saturday</a:t>
            </a:r>
            <a:r>
              <a:rPr lang="en-US" sz="1200" dirty="0">
                <a:latin typeface="Lucida Grande"/>
              </a:rPr>
              <a:t>, August 18, </a:t>
            </a:r>
            <a:r>
              <a:rPr lang="en-US" sz="1200" dirty="0" smtClean="0">
                <a:latin typeface="Lucida Grande"/>
              </a:rPr>
              <a:t>9 </a:t>
            </a:r>
            <a:r>
              <a:rPr lang="en-US" sz="1200" dirty="0">
                <a:latin typeface="Lucida Grande"/>
              </a:rPr>
              <a:t>–</a:t>
            </a:r>
            <a:r>
              <a:rPr lang="en-US" sz="1200" dirty="0" smtClean="0">
                <a:latin typeface="Lucida Grande"/>
              </a:rPr>
              <a:t> 11am</a:t>
            </a:r>
            <a:r>
              <a:rPr lang="en-US" sz="1200" dirty="0">
                <a:latin typeface="Lucida Grande"/>
              </a:rPr>
              <a:t/>
            </a:r>
            <a:br>
              <a:rPr lang="en-US" sz="1200" dirty="0">
                <a:latin typeface="Lucida Grande"/>
              </a:rPr>
            </a:br>
            <a:r>
              <a:rPr lang="en-US" sz="1200" dirty="0">
                <a:latin typeface="Lucida Grande"/>
              </a:rPr>
              <a:t>Amador County GSA Building, 12200-B Airport </a:t>
            </a:r>
            <a:r>
              <a:rPr lang="en-US" sz="1200" dirty="0" smtClean="0">
                <a:latin typeface="Lucida Grande"/>
              </a:rPr>
              <a:t>Road</a:t>
            </a:r>
            <a:endParaRPr lang="en-US" sz="1200" dirty="0">
              <a:latin typeface="Lucida Grande"/>
            </a:endParaRPr>
          </a:p>
          <a:p>
            <a:pPr marL="1143000" indent="-1143000"/>
            <a:endParaRPr lang="en-US" sz="1200" dirty="0" smtClean="0">
              <a:latin typeface="Lucida Grande"/>
            </a:endParaRPr>
          </a:p>
          <a:p>
            <a:pPr marL="1143000" indent="-1143000"/>
            <a:r>
              <a:rPr lang="en-US" sz="1200" b="1" dirty="0" smtClean="0">
                <a:latin typeface="Lucida Grande"/>
              </a:rPr>
              <a:t>Placerville</a:t>
            </a:r>
            <a:r>
              <a:rPr lang="en-US" sz="1200" b="1" dirty="0">
                <a:latin typeface="Lucida Grande"/>
              </a:rPr>
              <a:t>:</a:t>
            </a:r>
            <a:r>
              <a:rPr lang="en-US" sz="1200" dirty="0">
                <a:latin typeface="Lucida Grande"/>
              </a:rPr>
              <a:t>	</a:t>
            </a:r>
            <a:r>
              <a:rPr lang="en-US" sz="1200" b="1" dirty="0">
                <a:solidFill>
                  <a:srgbClr val="891517"/>
                </a:solidFill>
                <a:latin typeface="Lucida Grande"/>
              </a:rPr>
              <a:t>Preserving with Low </a:t>
            </a:r>
            <a:r>
              <a:rPr lang="en-US" sz="1200" b="1" dirty="0" smtClean="0">
                <a:solidFill>
                  <a:srgbClr val="891517"/>
                </a:solidFill>
                <a:latin typeface="Lucida Grande"/>
              </a:rPr>
              <a:t>Sugar</a:t>
            </a:r>
            <a:r>
              <a:rPr lang="en-US" sz="1200" dirty="0" smtClean="0">
                <a:latin typeface="Lucida Grande"/>
              </a:rPr>
              <a:t>, Saturday</a:t>
            </a:r>
            <a:r>
              <a:rPr lang="en-US" sz="1200" dirty="0">
                <a:latin typeface="Lucida Grande"/>
              </a:rPr>
              <a:t>, August 18, </a:t>
            </a:r>
            <a:r>
              <a:rPr lang="en-US" sz="1200" dirty="0" smtClean="0">
                <a:latin typeface="Lucida Grande"/>
              </a:rPr>
              <a:t>10am </a:t>
            </a:r>
            <a:r>
              <a:rPr lang="en-US" sz="1200" dirty="0">
                <a:latin typeface="Lucida Grande"/>
              </a:rPr>
              <a:t>–</a:t>
            </a:r>
            <a:r>
              <a:rPr lang="en-US" sz="1200" dirty="0" smtClean="0">
                <a:latin typeface="Lucida Grande"/>
              </a:rPr>
              <a:t> Noon</a:t>
            </a:r>
            <a:r>
              <a:rPr lang="en-US" sz="1200" dirty="0">
                <a:latin typeface="Lucida Grande"/>
              </a:rPr>
              <a:t/>
            </a:r>
            <a:br>
              <a:rPr lang="en-US" sz="1200" dirty="0">
                <a:latin typeface="Lucida Grande"/>
              </a:rPr>
            </a:br>
            <a:r>
              <a:rPr lang="en-US" sz="1200" dirty="0">
                <a:latin typeface="Lucida Grande"/>
              </a:rPr>
              <a:t>UCCE office, 311 Fair </a:t>
            </a:r>
            <a:r>
              <a:rPr lang="en-US" sz="1200" dirty="0" smtClean="0">
                <a:latin typeface="Lucida Grande"/>
              </a:rPr>
              <a:t>Lane</a:t>
            </a:r>
            <a:endParaRPr lang="en-US" sz="1200" dirty="0">
              <a:latin typeface="Lucida Grande"/>
            </a:endParaRPr>
          </a:p>
          <a:p>
            <a:pPr marL="1143000" indent="-1143000"/>
            <a:r>
              <a:rPr lang="en-US" sz="1200" dirty="0">
                <a:latin typeface="Lucida Grande"/>
              </a:rPr>
              <a:t> </a:t>
            </a:r>
          </a:p>
          <a:p>
            <a:pPr marL="1143000" indent="-1143000"/>
            <a:r>
              <a:rPr lang="en-US" sz="1200" dirty="0">
                <a:latin typeface="Lucida Grande"/>
              </a:rPr>
              <a:t>	</a:t>
            </a:r>
            <a:r>
              <a:rPr lang="en-US" sz="1200" b="1" dirty="0">
                <a:solidFill>
                  <a:srgbClr val="891517"/>
                </a:solidFill>
                <a:latin typeface="Lucida Grande"/>
              </a:rPr>
              <a:t>Cheese </a:t>
            </a:r>
            <a:r>
              <a:rPr lang="en-US" sz="1200" b="1" dirty="0" smtClean="0">
                <a:solidFill>
                  <a:srgbClr val="891517"/>
                </a:solidFill>
                <a:latin typeface="Lucida Grande"/>
              </a:rPr>
              <a:t>Making</a:t>
            </a:r>
            <a:r>
              <a:rPr lang="en-US" sz="1200" dirty="0" smtClean="0">
                <a:latin typeface="Lucida Grande"/>
              </a:rPr>
              <a:t>, Saturday</a:t>
            </a:r>
            <a:r>
              <a:rPr lang="en-US" sz="1200" dirty="0">
                <a:latin typeface="Lucida Grande"/>
              </a:rPr>
              <a:t>, August 25, 10am </a:t>
            </a:r>
            <a:r>
              <a:rPr lang="en-US" sz="1200" dirty="0">
                <a:latin typeface="Lucida Grande"/>
              </a:rPr>
              <a:t>–</a:t>
            </a:r>
            <a:r>
              <a:rPr lang="en-US" sz="1200" dirty="0" smtClean="0">
                <a:latin typeface="Lucida Grande"/>
              </a:rPr>
              <a:t> </a:t>
            </a:r>
            <a:r>
              <a:rPr lang="en-US" sz="1200" dirty="0">
                <a:latin typeface="Lucida Grande"/>
              </a:rPr>
              <a:t>Noon </a:t>
            </a:r>
            <a:br>
              <a:rPr lang="en-US" sz="1200" dirty="0">
                <a:latin typeface="Lucida Grande"/>
              </a:rPr>
            </a:br>
            <a:r>
              <a:rPr lang="en-US" sz="1200" dirty="0">
                <a:latin typeface="Lucida Grande"/>
              </a:rPr>
              <a:t>UCCE office, 311 Fair </a:t>
            </a:r>
            <a:r>
              <a:rPr lang="en-US" sz="1200" dirty="0" smtClean="0">
                <a:latin typeface="Lucida Grande"/>
              </a:rPr>
              <a:t>Lane</a:t>
            </a:r>
            <a:endParaRPr lang="en-US" sz="1200" dirty="0">
              <a:latin typeface="Lucida Grande"/>
            </a:endParaRPr>
          </a:p>
          <a:p>
            <a:pPr marL="1143000" indent="-1143000"/>
            <a:r>
              <a:rPr lang="en-US" sz="1200" dirty="0">
                <a:latin typeface="Lucida Grande"/>
              </a:rPr>
              <a:t> </a:t>
            </a:r>
          </a:p>
          <a:p>
            <a:pPr marL="1143000" indent="-1143000"/>
            <a:r>
              <a:rPr lang="en-US" sz="1200" b="1" dirty="0">
                <a:latin typeface="Lucida Grande"/>
              </a:rPr>
              <a:t>Garden Valley:</a:t>
            </a:r>
            <a:r>
              <a:rPr lang="en-US" sz="1200" dirty="0">
                <a:latin typeface="Lucida Grande"/>
              </a:rPr>
              <a:t>	</a:t>
            </a:r>
            <a:r>
              <a:rPr lang="en-US" sz="1200" b="1" dirty="0">
                <a:solidFill>
                  <a:srgbClr val="891517"/>
                </a:solidFill>
                <a:latin typeface="Lucida Grande"/>
              </a:rPr>
              <a:t>Dehydrating &amp; </a:t>
            </a:r>
            <a:r>
              <a:rPr lang="en-US" sz="1200" b="1" dirty="0" smtClean="0">
                <a:solidFill>
                  <a:srgbClr val="891517"/>
                </a:solidFill>
                <a:latin typeface="Lucida Grande"/>
              </a:rPr>
              <a:t>Freezing</a:t>
            </a:r>
            <a:r>
              <a:rPr lang="en-US" sz="1200" dirty="0" smtClean="0">
                <a:latin typeface="Lucida Grande"/>
              </a:rPr>
              <a:t>, Tuesday</a:t>
            </a:r>
            <a:r>
              <a:rPr lang="en-US" sz="1200" dirty="0">
                <a:latin typeface="Lucida Grande"/>
              </a:rPr>
              <a:t>, August 21, 10am – Noon</a:t>
            </a:r>
            <a:br>
              <a:rPr lang="en-US" sz="1200" dirty="0">
                <a:latin typeface="Lucida Grande"/>
              </a:rPr>
            </a:br>
            <a:r>
              <a:rPr lang="en-US" sz="1200" dirty="0">
                <a:latin typeface="Lucida Grande"/>
              </a:rPr>
              <a:t>Marshall Grange, 4940 Marshall </a:t>
            </a:r>
            <a:r>
              <a:rPr lang="en-US" sz="1200" dirty="0" smtClean="0">
                <a:latin typeface="Lucida Grande"/>
              </a:rPr>
              <a:t>Road</a:t>
            </a:r>
            <a:endParaRPr lang="en-US" sz="1200" dirty="0">
              <a:latin typeface="Lucida Grande"/>
            </a:endParaRPr>
          </a:p>
          <a:p>
            <a:pPr marL="1143000" indent="-1143000"/>
            <a:r>
              <a:rPr lang="en-US" sz="1200" dirty="0">
                <a:latin typeface="Lucida Grande"/>
              </a:rPr>
              <a:t> </a:t>
            </a:r>
          </a:p>
          <a:p>
            <a:pPr marL="1143000" indent="-1143000"/>
            <a:r>
              <a:rPr lang="en-US" sz="1200" dirty="0">
                <a:latin typeface="Lucida Grande"/>
              </a:rPr>
              <a:t>	</a:t>
            </a:r>
            <a:r>
              <a:rPr lang="en-US" sz="1200" b="1" dirty="0">
                <a:solidFill>
                  <a:srgbClr val="891517"/>
                </a:solidFill>
                <a:latin typeface="Lucida Grande"/>
              </a:rPr>
              <a:t>Preserving with Low </a:t>
            </a:r>
            <a:r>
              <a:rPr lang="en-US" sz="1200" b="1" dirty="0" smtClean="0">
                <a:solidFill>
                  <a:srgbClr val="891517"/>
                </a:solidFill>
                <a:latin typeface="Lucida Grande"/>
              </a:rPr>
              <a:t>Sugar</a:t>
            </a:r>
            <a:r>
              <a:rPr lang="en-US" sz="1200" dirty="0" smtClean="0">
                <a:latin typeface="Lucida Grande"/>
              </a:rPr>
              <a:t>, Tuesday</a:t>
            </a:r>
            <a:r>
              <a:rPr lang="en-US" sz="1200" dirty="0">
                <a:latin typeface="Lucida Grande"/>
              </a:rPr>
              <a:t>, August 28, 10am – Noon</a:t>
            </a:r>
            <a:br>
              <a:rPr lang="en-US" sz="1200" dirty="0">
                <a:latin typeface="Lucida Grande"/>
              </a:rPr>
            </a:br>
            <a:r>
              <a:rPr lang="en-US" sz="1200" dirty="0">
                <a:latin typeface="Lucida Grande"/>
              </a:rPr>
              <a:t>Marshall Grange, 4940 Marshall </a:t>
            </a:r>
            <a:r>
              <a:rPr lang="en-US" sz="1200" dirty="0" smtClean="0">
                <a:latin typeface="Lucida Grande"/>
              </a:rPr>
              <a:t>Road</a:t>
            </a:r>
            <a:endParaRPr lang="en-US" sz="1200" dirty="0">
              <a:latin typeface="Lucida Grande"/>
            </a:endParaRPr>
          </a:p>
          <a:p>
            <a:pPr marL="914400" indent="-914400"/>
            <a:endParaRPr lang="en-US" sz="1200" i="1" dirty="0">
              <a:solidFill>
                <a:schemeClr val="tx1">
                  <a:lumMod val="75000"/>
                  <a:lumOff val="25000"/>
                </a:schemeClr>
              </a:solidFill>
              <a:latin typeface="Lucida Grande"/>
            </a:endParaRPr>
          </a:p>
          <a:p>
            <a:r>
              <a:rPr lang="en-US" sz="1200" i="1" dirty="0" smtClean="0">
                <a:solidFill>
                  <a:schemeClr val="tx1"/>
                </a:solidFill>
                <a:latin typeface="Lucida Grande"/>
              </a:rPr>
              <a:t>Want </a:t>
            </a:r>
            <a:r>
              <a:rPr lang="en-US" sz="1200" i="1" dirty="0" smtClean="0">
                <a:solidFill>
                  <a:schemeClr val="tx1"/>
                </a:solidFill>
                <a:latin typeface="Lucida Grande"/>
              </a:rPr>
              <a:t>more information?  </a:t>
            </a:r>
            <a:r>
              <a:rPr lang="en-US" sz="1200" i="1" dirty="0" smtClean="0">
                <a:solidFill>
                  <a:schemeClr val="tx1"/>
                </a:solidFill>
                <a:latin typeface="Lucida Grande"/>
              </a:rPr>
              <a:t>Call 530-621-5502 or visit http</a:t>
            </a:r>
            <a:r>
              <a:rPr lang="en-US" sz="1200" i="1" dirty="0" smtClean="0">
                <a:solidFill>
                  <a:schemeClr val="tx1"/>
                </a:solidFill>
                <a:latin typeface="Lucida Grande"/>
              </a:rPr>
              <a:t>://</a:t>
            </a:r>
            <a:r>
              <a:rPr lang="en-US" sz="1200" i="1" dirty="0" smtClean="0">
                <a:solidFill>
                  <a:schemeClr val="tx1"/>
                </a:solidFill>
                <a:latin typeface="Lucida Grande"/>
              </a:rPr>
              <a:t>ucanr.org/mfpcs.</a:t>
            </a:r>
            <a:endParaRPr lang="en-US" sz="1200" i="1" dirty="0">
              <a:solidFill>
                <a:schemeClr val="tx1"/>
              </a:solidFill>
              <a:latin typeface="Lucida Grande"/>
            </a:endParaRPr>
          </a:p>
          <a:p>
            <a:endParaRPr lang="en-US" sz="1400" dirty="0">
              <a:solidFill>
                <a:schemeClr val="tx1"/>
              </a:solidFill>
              <a:latin typeface="Lucida Grande"/>
            </a:endParaRPr>
          </a:p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Grande"/>
              </a:rPr>
              <a:t> 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Lucida Grand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6768" y="454384"/>
            <a:ext cx="5112410" cy="361631"/>
          </a:xfrm>
          <a:prstGeom prst="rect">
            <a:avLst/>
          </a:prstGeom>
        </p:spPr>
        <p:txBody>
          <a:bodyPr wrap="square" lIns="38094" tIns="19047" rIns="38094" bIns="19047">
            <a:spAutoFit/>
          </a:bodyPr>
          <a:lstStyle/>
          <a:p>
            <a:pPr algn="ctr"/>
            <a:r>
              <a:rPr lang="en-US" sz="2100" b="1" i="1" dirty="0">
                <a:solidFill>
                  <a:srgbClr val="891517"/>
                </a:solidFill>
                <a:latin typeface="Lucida Grande"/>
                <a:cs typeface="Lucida Grande"/>
              </a:rPr>
              <a:t>Free</a:t>
            </a:r>
            <a:r>
              <a:rPr lang="en-US" sz="2100" b="1" dirty="0">
                <a:solidFill>
                  <a:srgbClr val="891517"/>
                </a:solidFill>
                <a:latin typeface="Lucida Grande"/>
                <a:cs typeface="Lucida Grande"/>
              </a:rPr>
              <a:t> </a:t>
            </a:r>
            <a:r>
              <a:rPr lang="en-US" sz="2100" b="1" dirty="0" smtClean="0">
                <a:solidFill>
                  <a:srgbClr val="891517"/>
                </a:solidFill>
                <a:latin typeface="Lucida Grande"/>
                <a:cs typeface="Lucida Grande"/>
              </a:rPr>
              <a:t>Home Food Preservation </a:t>
            </a:r>
            <a:r>
              <a:rPr lang="en-US" sz="2100" b="1" dirty="0" smtClean="0">
                <a:solidFill>
                  <a:srgbClr val="891517"/>
                </a:solidFill>
                <a:latin typeface="Lucida Grande"/>
                <a:cs typeface="Lucida Grande"/>
              </a:rPr>
              <a:t>Classes</a:t>
            </a:r>
            <a:endParaRPr lang="en-US" sz="2100" b="1" dirty="0">
              <a:solidFill>
                <a:srgbClr val="891517"/>
              </a:solidFill>
              <a:latin typeface="Lucida Grande"/>
              <a:cs typeface="Lucida Grand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59509" y="6212052"/>
            <a:ext cx="2360050" cy="346243"/>
          </a:xfrm>
          <a:prstGeom prst="rect">
            <a:avLst/>
          </a:prstGeom>
          <a:noFill/>
        </p:spPr>
        <p:txBody>
          <a:bodyPr wrap="square" lIns="38094" tIns="19047" rIns="38094" bIns="19047" rtlCol="0">
            <a:spAutoFit/>
          </a:bodyPr>
          <a:lstStyle/>
          <a:p>
            <a:pPr algn="ctr"/>
            <a:r>
              <a:rPr lang="en-US" sz="1000" b="1" i="1" dirty="0" smtClean="0">
                <a:solidFill>
                  <a:srgbClr val="891517"/>
                </a:solidFill>
                <a:latin typeface="Lucida Grande"/>
                <a:cs typeface="Lucida Grande"/>
              </a:rPr>
              <a:t>Learn how to </a:t>
            </a:r>
            <a:r>
              <a:rPr lang="en-US" sz="1000" b="1" i="1" dirty="0" smtClean="0">
                <a:solidFill>
                  <a:srgbClr val="891517"/>
                </a:solidFill>
                <a:latin typeface="Lucida Grande"/>
                <a:cs typeface="Lucida Grande"/>
              </a:rPr>
              <a:t>preserve this </a:t>
            </a:r>
            <a:r>
              <a:rPr lang="en-US" sz="1000" b="1" i="1" dirty="0" smtClean="0">
                <a:solidFill>
                  <a:srgbClr val="891517"/>
                </a:solidFill>
                <a:latin typeface="Lucida Grande"/>
                <a:cs typeface="Lucida Grande"/>
              </a:rPr>
              <a:t>summer’s bounty to enjoy all year! </a:t>
            </a:r>
            <a:endParaRPr lang="en-US" sz="1000" b="1" i="1" dirty="0">
              <a:solidFill>
                <a:srgbClr val="891517"/>
              </a:solidFill>
              <a:latin typeface="Lucida Grande"/>
              <a:cs typeface="Lucida Grand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72733" y="8176455"/>
            <a:ext cx="2380007" cy="431449"/>
          </a:xfrm>
          <a:prstGeom prst="rect">
            <a:avLst/>
          </a:prstGeom>
          <a:noFill/>
        </p:spPr>
        <p:txBody>
          <a:bodyPr wrap="square" lIns="38094" tIns="19047" rIns="38094" bIns="19047" rtlCol="0">
            <a:noAutofit/>
          </a:bodyPr>
          <a:lstStyle/>
          <a:p>
            <a:r>
              <a:rPr lang="en-US" sz="1300" b="1" dirty="0" smtClean="0">
                <a:solidFill>
                  <a:srgbClr val="184589"/>
                </a:solidFill>
                <a:latin typeface="Lucida Grande"/>
                <a:cs typeface="Lucida Grande"/>
              </a:rPr>
              <a:t>Master Food Preservers, </a:t>
            </a:r>
            <a:endParaRPr lang="en-US" sz="1300" b="1" dirty="0" smtClean="0">
              <a:solidFill>
                <a:srgbClr val="184589"/>
              </a:solidFill>
              <a:latin typeface="Lucida Grande"/>
              <a:cs typeface="Lucida Grande"/>
            </a:endParaRPr>
          </a:p>
          <a:p>
            <a:r>
              <a:rPr lang="en-US" sz="1300" b="1" dirty="0" smtClean="0">
                <a:solidFill>
                  <a:srgbClr val="184589"/>
                </a:solidFill>
                <a:latin typeface="Lucida Grande"/>
                <a:cs typeface="Lucida Grande"/>
              </a:rPr>
              <a:t>Amador/El Dorado Counties</a:t>
            </a:r>
            <a:endParaRPr lang="en-US" sz="1200" dirty="0">
              <a:solidFill>
                <a:srgbClr val="184589"/>
              </a:solidFill>
              <a:latin typeface="Lucida Grande"/>
            </a:endParaRPr>
          </a:p>
          <a:p>
            <a:pPr>
              <a:lnSpc>
                <a:spcPts val="1750"/>
              </a:lnSpc>
            </a:pPr>
            <a:endParaRPr lang="en-US" sz="1300" b="1" dirty="0">
              <a:solidFill>
                <a:srgbClr val="184589"/>
              </a:solidFill>
              <a:latin typeface="Lucida Grande"/>
              <a:cs typeface="Lucida Grande"/>
            </a:endParaRPr>
          </a:p>
        </p:txBody>
      </p:sp>
      <p:pic>
        <p:nvPicPr>
          <p:cNvPr id="9" name="Picture 8" descr="UCCE_logoUC gold.ai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5"/>
              <a:srcRect b="36668"/>
              <a:stretch>
                <a:fillRect/>
              </a:stretch>
            </p:blipFill>
          </mc:Choice>
          <mc:Fallback>
            <p:blipFill>
              <a:blip r:embed="rId6"/>
              <a:srcRect b="36668"/>
              <a:stretch>
                <a:fillRect/>
              </a:stretch>
            </p:blipFill>
          </mc:Fallback>
        </mc:AlternateContent>
        <p:spPr>
          <a:xfrm>
            <a:off x="5863708" y="7271868"/>
            <a:ext cx="789032" cy="759560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025" y="5288102"/>
            <a:ext cx="642425" cy="674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400" y="282934"/>
            <a:ext cx="641504" cy="82758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219825" y="8915400"/>
            <a:ext cx="6381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8/16/2012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8042552"/>
            <a:ext cx="3549910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800" dirty="0"/>
              <a:t>The </a:t>
            </a:r>
            <a:r>
              <a:rPr lang="en-US" sz="800" dirty="0" smtClean="0"/>
              <a:t>UC </a:t>
            </a:r>
            <a:r>
              <a:rPr lang="en-US" sz="800" dirty="0"/>
              <a:t>Division of Agriculture &amp; Natural Resources (ANR) prohibits discrimination or harassment of any person in any of its programs or </a:t>
            </a:r>
            <a:r>
              <a:rPr lang="en-US" sz="800" dirty="0" smtClean="0"/>
              <a:t>activities. (</a:t>
            </a:r>
            <a:r>
              <a:rPr lang="en-US" sz="800" dirty="0"/>
              <a:t>Complete </a:t>
            </a:r>
            <a:r>
              <a:rPr lang="en-US" sz="800" dirty="0" err="1" smtClean="0"/>
              <a:t>nondiscrim-ination</a:t>
            </a:r>
            <a:r>
              <a:rPr lang="en-US" sz="800" dirty="0" smtClean="0"/>
              <a:t> </a:t>
            </a:r>
            <a:r>
              <a:rPr lang="en-US" sz="800" dirty="0"/>
              <a:t>policy statement </a:t>
            </a:r>
            <a:r>
              <a:rPr lang="en-US" sz="800" dirty="0" smtClean="0"/>
              <a:t>at </a:t>
            </a:r>
            <a:r>
              <a:rPr lang="en-US" sz="800" u="sng" dirty="0" smtClean="0">
                <a:hlinkClick r:id="rId9"/>
              </a:rPr>
              <a:t>http</a:t>
            </a:r>
            <a:r>
              <a:rPr lang="en-US" sz="800" u="sng" dirty="0">
                <a:hlinkClick r:id="rId9"/>
              </a:rPr>
              <a:t>://</a:t>
            </a:r>
            <a:r>
              <a:rPr lang="en-US" sz="800" u="sng" dirty="0" smtClean="0">
                <a:hlinkClick r:id="rId9"/>
              </a:rPr>
              <a:t>ucanr.org/sites/anrstaff/files/107734.doc</a:t>
            </a:r>
            <a:r>
              <a:rPr lang="en-US" sz="800" u="sng" dirty="0" smtClean="0"/>
              <a:t>.</a:t>
            </a:r>
            <a:r>
              <a:rPr lang="en-US" sz="800" dirty="0" smtClean="0"/>
              <a:t>)</a:t>
            </a:r>
          </a:p>
          <a:p>
            <a:endParaRPr lang="en-US" sz="400" dirty="0"/>
          </a:p>
          <a:p>
            <a:pPr marL="285750"/>
            <a:r>
              <a:rPr lang="en-US" sz="800" dirty="0" smtClean="0"/>
              <a:t>Should </a:t>
            </a:r>
            <a:r>
              <a:rPr lang="en-US" sz="800" dirty="0"/>
              <a:t>you need assistance or require special accommodations for any of our educational programs, please contact us at </a:t>
            </a:r>
            <a:r>
              <a:rPr lang="en-US" sz="800" dirty="0" smtClean="0"/>
              <a:t>530-621-5502. </a:t>
            </a:r>
          </a:p>
          <a:p>
            <a:pPr marL="285750"/>
            <a:endParaRPr lang="en-US" sz="400" dirty="0"/>
          </a:p>
          <a:p>
            <a:r>
              <a:rPr lang="en-US" sz="800" dirty="0" smtClean="0"/>
              <a:t>The </a:t>
            </a:r>
            <a:r>
              <a:rPr lang="en-US" sz="800" dirty="0"/>
              <a:t>University of California working in cooperation with County Government and the United States Department of Agriculture</a:t>
            </a:r>
            <a:r>
              <a:rPr lang="en-US" sz="800" dirty="0" smtClean="0"/>
              <a:t>.</a:t>
            </a:r>
            <a:endParaRPr lang="en-US" sz="800" dirty="0"/>
          </a:p>
        </p:txBody>
      </p:sp>
      <p:pic>
        <p:nvPicPr>
          <p:cNvPr id="1026" name="Picture 1" descr="Wheelchair symbol"/>
          <p:cNvPicPr>
            <a:picLocks noChangeAspect="1" noChangeArrowheads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" y="8493621"/>
            <a:ext cx="195262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Straight Connector 15"/>
          <p:cNvCxnSpPr/>
          <p:nvPr/>
        </p:nvCxnSpPr>
        <p:spPr>
          <a:xfrm>
            <a:off x="897115" y="2276476"/>
            <a:ext cx="5444274" cy="0"/>
          </a:xfrm>
          <a:prstGeom prst="line">
            <a:avLst/>
          </a:prstGeom>
          <a:ln cap="rnd">
            <a:solidFill>
              <a:srgbClr val="A65543"/>
            </a:solidFill>
            <a:bevel/>
          </a:ln>
          <a:effectLst>
            <a:outerShdw blurRad="50800" dist="38100" dir="5400000" algn="t" rotWithShape="0">
              <a:srgbClr val="F1AC1C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42&quot;&gt;&lt;property id=&quot;20148&quot; value=&quot;5&quot;/&gt;&lt;property id=&quot;20300&quot; value=&quot;Slide 1&quot;/&gt;&lt;property id=&quot;20307&quot; value=&quot;260&quot;/&gt;&lt;/object&gt;&lt;object type=&quot;3&quot; unique_id=&quot;10043&quot;&gt;&lt;property id=&quot;20148&quot; value=&quot;5&quot;/&gt;&lt;property id=&quot;20300&quot; value=&quot;Slide 2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lass flyer- Summer 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 flyer- Summer 2012</Template>
  <TotalTime>1379</TotalTime>
  <Words>113</Words>
  <Application>Microsoft Office PowerPoint</Application>
  <PresentationFormat>Letter Paper (8.5x11 in)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Class flyer- Summer 2012</vt:lpstr>
      <vt:lpstr>PowerPoint Presentation</vt:lpstr>
    </vt:vector>
  </TitlesOfParts>
  <Company>EDC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Mosbacher</dc:creator>
  <cp:lastModifiedBy>Susan Mosbacher</cp:lastModifiedBy>
  <cp:revision>28</cp:revision>
  <cp:lastPrinted>2012-08-16T22:30:43Z</cp:lastPrinted>
  <dcterms:created xsi:type="dcterms:W3CDTF">2012-06-22T16:45:45Z</dcterms:created>
  <dcterms:modified xsi:type="dcterms:W3CDTF">2012-08-16T22:31:33Z</dcterms:modified>
</cp:coreProperties>
</file>